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1504EE-84E7-401C-AC0E-D4EB8A1DA38D}" type="datetimeFigureOut">
              <a:rPr lang="ru-RU" smtClean="0"/>
              <a:pPr/>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1C8F2C2-89B4-4542-8446-BF76990D7C8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504EE-84E7-401C-AC0E-D4EB8A1DA38D}" type="datetimeFigureOut">
              <a:rPr lang="ru-RU" smtClean="0"/>
              <a:pPr/>
              <a:t>17.02.2021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C8F2C2-89B4-4542-8446-BF76990D7C8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6x3qwm2jmHc.jpg"/>
          <p:cNvPicPr>
            <a:picLocks noChangeAspect="1"/>
          </p:cNvPicPr>
          <p:nvPr/>
        </p:nvPicPr>
        <p:blipFill>
          <a:blip r:embed="rId2" cstate="print">
            <a:lum contrast="-22000"/>
          </a:blip>
          <a:stretch>
            <a:fillRect/>
          </a:stretch>
        </p:blipFill>
        <p:spPr>
          <a:xfrm>
            <a:off x="1763688" y="2456892"/>
            <a:ext cx="5868144" cy="4401108"/>
          </a:xfrm>
          <a:prstGeom prst="rect">
            <a:avLst/>
          </a:prstGeom>
        </p:spPr>
      </p:pic>
      <p:sp>
        <p:nvSpPr>
          <p:cNvPr id="2" name="Заголовок 1"/>
          <p:cNvSpPr>
            <a:spLocks noGrp="1"/>
          </p:cNvSpPr>
          <p:nvPr>
            <p:ph type="ctrTitle"/>
          </p:nvPr>
        </p:nvSpPr>
        <p:spPr>
          <a:xfrm>
            <a:off x="683568" y="-387424"/>
            <a:ext cx="7772400" cy="1470025"/>
          </a:xfrm>
        </p:spPr>
        <p:txBody>
          <a:bodyPr/>
          <a:lstStyle/>
          <a:p>
            <a:r>
              <a:rPr lang="en-US"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LIFE IN BCS</a:t>
            </a:r>
            <a:endParaRPr lang="ru-RU"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Подзаголовок 2"/>
          <p:cNvSpPr>
            <a:spLocks noGrp="1"/>
          </p:cNvSpPr>
          <p:nvPr>
            <p:ph type="subTitle" idx="1"/>
          </p:nvPr>
        </p:nvSpPr>
        <p:spPr>
          <a:xfrm>
            <a:off x="1475656" y="764704"/>
            <a:ext cx="6400800" cy="1752600"/>
          </a:xfrm>
          <a:noFill/>
        </p:spPr>
        <p:txBody>
          <a:bodyPr>
            <a:noAutofit/>
          </a:bodyPr>
          <a:lstStyle/>
          <a:p>
            <a:r>
              <a:rPr lang="en-US" sz="2500" dirty="0" smtClean="0">
                <a:solidFill>
                  <a:schemeClr val="tx1"/>
                </a:solidFill>
              </a:rPr>
              <a:t>Are </a:t>
            </a:r>
            <a:r>
              <a:rPr lang="en-US" sz="2500" dirty="0">
                <a:solidFill>
                  <a:schemeClr val="tx1"/>
                </a:solidFill>
              </a:rPr>
              <a:t>you aged 14 to 17?</a:t>
            </a:r>
            <a:r>
              <a:rPr lang="en-US" sz="2500" dirty="0" smtClean="0">
                <a:solidFill>
                  <a:schemeClr val="tx1"/>
                </a:solidFill>
              </a:rPr>
              <a:t/>
            </a:r>
            <a:br>
              <a:rPr lang="en-US" sz="2500" dirty="0" smtClean="0">
                <a:solidFill>
                  <a:schemeClr val="tx1"/>
                </a:solidFill>
              </a:rPr>
            </a:br>
            <a:r>
              <a:rPr lang="en-US" sz="2500" dirty="0">
                <a:solidFill>
                  <a:schemeClr val="tx1"/>
                </a:solidFill>
              </a:rPr>
              <a:t>Why </a:t>
            </a:r>
            <a:r>
              <a:rPr lang="en-US" sz="2500" dirty="0" smtClean="0">
                <a:solidFill>
                  <a:schemeClr val="tx1"/>
                </a:solidFill>
              </a:rPr>
              <a:t>do not you spend </a:t>
            </a:r>
            <a:r>
              <a:rPr lang="en-US" sz="2500" dirty="0">
                <a:solidFill>
                  <a:schemeClr val="tx1"/>
                </a:solidFill>
              </a:rPr>
              <a:t>a year in </a:t>
            </a:r>
            <a:r>
              <a:rPr lang="en-US" sz="2500" dirty="0" smtClean="0">
                <a:solidFill>
                  <a:schemeClr val="tx1"/>
                </a:solidFill>
              </a:rPr>
              <a:t> </a:t>
            </a:r>
            <a:r>
              <a:rPr lang="en-US" sz="2500" dirty="0">
                <a:solidFill>
                  <a:schemeClr val="tx1"/>
                </a:solidFill>
              </a:rPr>
              <a:t>Russia and </a:t>
            </a:r>
            <a:r>
              <a:rPr lang="en-US" sz="2500" dirty="0" smtClean="0">
                <a:solidFill>
                  <a:schemeClr val="tx1"/>
                </a:solidFill>
              </a:rPr>
              <a:t>have experience of life in Russian </a:t>
            </a:r>
            <a:r>
              <a:rPr lang="en-US" sz="2500" dirty="0">
                <a:solidFill>
                  <a:schemeClr val="tx1"/>
                </a:solidFill>
              </a:rPr>
              <a:t>high school? We invite you </a:t>
            </a:r>
            <a:r>
              <a:rPr lang="en-US" sz="2500" dirty="0" smtClean="0">
                <a:solidFill>
                  <a:schemeClr val="tx1"/>
                </a:solidFill>
              </a:rPr>
              <a:t>to </a:t>
            </a:r>
            <a:r>
              <a:rPr lang="en-US" sz="2500" dirty="0">
                <a:solidFill>
                  <a:schemeClr val="tx1"/>
                </a:solidFill>
              </a:rPr>
              <a:t>our school.</a:t>
            </a:r>
            <a:endParaRPr lang="ru-RU" sz="25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43408"/>
            <a:ext cx="7772400" cy="1470025"/>
          </a:xfrm>
        </p:spPr>
        <p:txBody>
          <a:bodyPr/>
          <a:lstStyle/>
          <a:p>
            <a:r>
              <a:rPr lang="en-US" dirty="0" smtClean="0"/>
              <a:t>Subjects</a:t>
            </a:r>
            <a:endParaRPr lang="ru-RU" dirty="0"/>
          </a:p>
        </p:txBody>
      </p:sp>
      <p:sp>
        <p:nvSpPr>
          <p:cNvPr id="3" name="Подзаголовок 2"/>
          <p:cNvSpPr>
            <a:spLocks noGrp="1"/>
          </p:cNvSpPr>
          <p:nvPr>
            <p:ph type="subTitle" idx="1"/>
          </p:nvPr>
        </p:nvSpPr>
        <p:spPr>
          <a:xfrm>
            <a:off x="1331640" y="1124744"/>
            <a:ext cx="6400800" cy="1752600"/>
          </a:xfrm>
        </p:spPr>
        <p:txBody>
          <a:bodyPr>
            <a:noAutofit/>
          </a:bodyPr>
          <a:lstStyle/>
          <a:p>
            <a:r>
              <a:rPr lang="en-US" sz="2400" dirty="0">
                <a:solidFill>
                  <a:schemeClr val="tx1"/>
                </a:solidFill>
              </a:rPr>
              <a:t>BCS </a:t>
            </a:r>
            <a:r>
              <a:rPr lang="en-US" sz="2400" dirty="0" smtClean="0">
                <a:solidFill>
                  <a:schemeClr val="tx1"/>
                </a:solidFill>
              </a:rPr>
              <a:t>encourages </a:t>
            </a:r>
            <a:r>
              <a:rPr lang="en-US" sz="2400" dirty="0">
                <a:solidFill>
                  <a:schemeClr val="tx1"/>
                </a:solidFill>
              </a:rPr>
              <a:t>students to think independently and give a lot of interesting knowledge. Our school offers </a:t>
            </a:r>
            <a:r>
              <a:rPr lang="en-US" sz="2400" dirty="0" smtClean="0">
                <a:solidFill>
                  <a:schemeClr val="tx1"/>
                </a:solidFill>
              </a:rPr>
              <a:t>a </a:t>
            </a:r>
            <a:r>
              <a:rPr lang="en-US" sz="2400" dirty="0">
                <a:solidFill>
                  <a:schemeClr val="tx1"/>
                </a:solidFill>
              </a:rPr>
              <a:t>great range of subjects. We study math, history, biology, geography and other amazing subjects with good teachers </a:t>
            </a:r>
            <a:r>
              <a:rPr lang="en-US" sz="2400">
                <a:solidFill>
                  <a:schemeClr val="tx1"/>
                </a:solidFill>
              </a:rPr>
              <a:t>who </a:t>
            </a:r>
            <a:r>
              <a:rPr lang="en-US" sz="2400" smtClean="0">
                <a:solidFill>
                  <a:schemeClr val="tx1"/>
                </a:solidFill>
              </a:rPr>
              <a:t>teaches us </a:t>
            </a:r>
            <a:r>
              <a:rPr lang="en-US" sz="2400" dirty="0">
                <a:solidFill>
                  <a:schemeClr val="tx1"/>
                </a:solidFill>
              </a:rPr>
              <a:t>in relaxed and informal style.</a:t>
            </a:r>
            <a:endParaRPr lang="ru-RU" sz="2400" dirty="0">
              <a:solidFill>
                <a:schemeClr val="tx1"/>
              </a:solidFill>
            </a:endParaRPr>
          </a:p>
        </p:txBody>
      </p:sp>
      <p:pic>
        <p:nvPicPr>
          <p:cNvPr id="4" name="Рисунок 3" descr="oqwmU_KaRFc.jpg"/>
          <p:cNvPicPr>
            <a:picLocks noChangeAspect="1"/>
          </p:cNvPicPr>
          <p:nvPr/>
        </p:nvPicPr>
        <p:blipFill>
          <a:blip r:embed="rId2" cstate="print"/>
          <a:stretch>
            <a:fillRect/>
          </a:stretch>
        </p:blipFill>
        <p:spPr>
          <a:xfrm>
            <a:off x="5052055" y="3789040"/>
            <a:ext cx="4091946" cy="3068960"/>
          </a:xfrm>
          <a:prstGeom prst="rect">
            <a:avLst/>
          </a:prstGeom>
        </p:spPr>
      </p:pic>
      <p:pic>
        <p:nvPicPr>
          <p:cNvPr id="5" name="Рисунок 4" descr="GVI0wA_HYeY.jpg"/>
          <p:cNvPicPr>
            <a:picLocks noChangeAspect="1"/>
          </p:cNvPicPr>
          <p:nvPr/>
        </p:nvPicPr>
        <p:blipFill>
          <a:blip r:embed="rId3" cstate="print"/>
          <a:stretch>
            <a:fillRect/>
          </a:stretch>
        </p:blipFill>
        <p:spPr>
          <a:xfrm>
            <a:off x="0" y="3789040"/>
            <a:ext cx="5463518" cy="30689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slpCmbPk7zw.jpg"/>
          <p:cNvPicPr>
            <a:picLocks noChangeAspect="1"/>
          </p:cNvPicPr>
          <p:nvPr/>
        </p:nvPicPr>
        <p:blipFill>
          <a:blip r:embed="rId2" cstate="print"/>
          <a:stretch>
            <a:fillRect/>
          </a:stretch>
        </p:blipFill>
        <p:spPr>
          <a:xfrm>
            <a:off x="4283968" y="3212976"/>
            <a:ext cx="4860032" cy="3645024"/>
          </a:xfrm>
          <a:prstGeom prst="rect">
            <a:avLst/>
          </a:prstGeom>
        </p:spPr>
      </p:pic>
      <p:sp>
        <p:nvSpPr>
          <p:cNvPr id="2" name="Заголовок 1"/>
          <p:cNvSpPr>
            <a:spLocks noGrp="1"/>
          </p:cNvSpPr>
          <p:nvPr>
            <p:ph type="ctrTitle"/>
          </p:nvPr>
        </p:nvSpPr>
        <p:spPr>
          <a:xfrm>
            <a:off x="611560" y="-171400"/>
            <a:ext cx="7772400" cy="1470025"/>
          </a:xfrm>
        </p:spPr>
        <p:txBody>
          <a:bodyPr/>
          <a:lstStyle/>
          <a:p>
            <a:r>
              <a:rPr lang="en-US" dirty="0"/>
              <a:t>School life</a:t>
            </a:r>
            <a:endParaRPr lang="ru-RU" dirty="0"/>
          </a:p>
        </p:txBody>
      </p:sp>
      <p:sp>
        <p:nvSpPr>
          <p:cNvPr id="3" name="Подзаголовок 2"/>
          <p:cNvSpPr>
            <a:spLocks noGrp="1"/>
          </p:cNvSpPr>
          <p:nvPr>
            <p:ph type="subTitle" idx="1"/>
          </p:nvPr>
        </p:nvSpPr>
        <p:spPr>
          <a:xfrm>
            <a:off x="0" y="836712"/>
            <a:ext cx="7092280" cy="1152128"/>
          </a:xfrm>
        </p:spPr>
        <p:txBody>
          <a:bodyPr>
            <a:noAutofit/>
          </a:bodyPr>
          <a:lstStyle/>
          <a:p>
            <a:r>
              <a:rPr lang="en-US" sz="2400" dirty="0">
                <a:solidFill>
                  <a:schemeClr val="tx1"/>
                </a:solidFill>
              </a:rPr>
              <a:t>If you participate in our program, you will have an interesting learning experience. Pupils walk or drive to school, then go to their locker to take off their outerwear. You will then have 5-6 hours of basic classes with a lunch break. After that, you go home, and later come back for additional classes, which last 2 hours. </a:t>
            </a:r>
            <a:endParaRPr lang="ru-RU" sz="2400" dirty="0">
              <a:solidFill>
                <a:schemeClr val="tx1"/>
              </a:solidFill>
            </a:endParaRPr>
          </a:p>
        </p:txBody>
      </p:sp>
      <p:sp>
        <p:nvSpPr>
          <p:cNvPr id="5" name="TextBox 4"/>
          <p:cNvSpPr txBox="1"/>
          <p:nvPr/>
        </p:nvSpPr>
        <p:spPr>
          <a:xfrm>
            <a:off x="179512" y="3072348"/>
            <a:ext cx="3744416" cy="3785652"/>
          </a:xfrm>
          <a:prstGeom prst="rect">
            <a:avLst/>
          </a:prstGeom>
          <a:noFill/>
        </p:spPr>
        <p:txBody>
          <a:bodyPr wrap="square" rtlCol="0">
            <a:spAutoFit/>
          </a:bodyPr>
          <a:lstStyle/>
          <a:p>
            <a:r>
              <a:rPr lang="en-US" sz="2400" dirty="0" smtClean="0">
                <a:solidFill>
                  <a:schemeClr val="tx1"/>
                </a:solidFill>
              </a:rPr>
              <a:t>You can get grades by answering questions in class or doing homework. Exams are waiting for you, at the end of each year, and in the last year of study, you take the final exam to enter the university and get a report card. In total, school takes 11 years.</a:t>
            </a:r>
            <a:endParaRPr lang="ru-RU" sz="2400" dirty="0">
              <a:solidFill>
                <a:schemeClr val="tx1"/>
              </a:solidFill>
            </a:endParaRPr>
          </a:p>
        </p:txBody>
      </p:sp>
      <p:pic>
        <p:nvPicPr>
          <p:cNvPr id="6" name="Рисунок 5" descr="gl3jd92mzw0.jpg"/>
          <p:cNvPicPr>
            <a:picLocks noChangeAspect="1"/>
          </p:cNvPicPr>
          <p:nvPr/>
        </p:nvPicPr>
        <p:blipFill>
          <a:blip r:embed="rId3" cstate="print"/>
          <a:stretch>
            <a:fillRect/>
          </a:stretch>
        </p:blipFill>
        <p:spPr>
          <a:xfrm>
            <a:off x="7092280" y="0"/>
            <a:ext cx="2051720" cy="273562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71400"/>
            <a:ext cx="7772400" cy="1470025"/>
          </a:xfrm>
        </p:spPr>
        <p:txBody>
          <a:bodyPr/>
          <a:lstStyle/>
          <a:p>
            <a:r>
              <a:rPr lang="en-US" dirty="0"/>
              <a:t>Sports and extra-curricular activities</a:t>
            </a:r>
            <a:endParaRPr lang="ru-RU" dirty="0"/>
          </a:p>
        </p:txBody>
      </p:sp>
      <p:sp>
        <p:nvSpPr>
          <p:cNvPr id="3" name="Подзаголовок 2"/>
          <p:cNvSpPr>
            <a:spLocks noGrp="1"/>
          </p:cNvSpPr>
          <p:nvPr>
            <p:ph type="subTitle" idx="1"/>
          </p:nvPr>
        </p:nvSpPr>
        <p:spPr>
          <a:xfrm>
            <a:off x="3203848" y="1268760"/>
            <a:ext cx="5940152" cy="1752600"/>
          </a:xfrm>
        </p:spPr>
        <p:txBody>
          <a:bodyPr>
            <a:noAutofit/>
          </a:bodyPr>
          <a:lstStyle/>
          <a:p>
            <a:pPr algn="l"/>
            <a:r>
              <a:rPr lang="en-US" sz="2400" dirty="0">
                <a:solidFill>
                  <a:schemeClr val="tx1"/>
                </a:solidFill>
              </a:rPr>
              <a:t>For middle and high school students, our school has two sports sections. The first is volleyball, the second is basketball. All students in the school can participate in these sports </a:t>
            </a:r>
            <a:r>
              <a:rPr lang="en-US" sz="2400" dirty="0" smtClean="0">
                <a:solidFill>
                  <a:schemeClr val="tx1"/>
                </a:solidFill>
              </a:rPr>
              <a:t>sections.</a:t>
            </a:r>
            <a:endParaRPr lang="ru-RU" sz="2400" dirty="0">
              <a:solidFill>
                <a:schemeClr val="tx1"/>
              </a:solidFill>
            </a:endParaRPr>
          </a:p>
        </p:txBody>
      </p:sp>
      <p:sp>
        <p:nvSpPr>
          <p:cNvPr id="4" name="TextBox 3"/>
          <p:cNvSpPr txBox="1"/>
          <p:nvPr/>
        </p:nvSpPr>
        <p:spPr>
          <a:xfrm>
            <a:off x="5004048" y="3140968"/>
            <a:ext cx="3960440" cy="3046988"/>
          </a:xfrm>
          <a:prstGeom prst="rect">
            <a:avLst/>
          </a:prstGeom>
          <a:noFill/>
        </p:spPr>
        <p:txBody>
          <a:bodyPr wrap="square" rtlCol="0">
            <a:spAutoFit/>
          </a:bodyPr>
          <a:lstStyle/>
          <a:p>
            <a:r>
              <a:rPr lang="en-US" sz="2400" dirty="0" smtClean="0">
                <a:solidFill>
                  <a:schemeClr val="tx1"/>
                </a:solidFill>
              </a:rPr>
              <a:t>Both volleyball and basketball practice twice a week. Also, at school events, all classes put on dances. Sometimes we go hiking in classes to a variety of interesting places. When hiking, we can see the most picturesque locations.</a:t>
            </a:r>
            <a:endParaRPr lang="ru-RU" sz="2400" dirty="0">
              <a:solidFill>
                <a:schemeClr val="tx1"/>
              </a:solidFill>
            </a:endParaRPr>
          </a:p>
        </p:txBody>
      </p:sp>
      <p:pic>
        <p:nvPicPr>
          <p:cNvPr id="5" name="Рисунок 4" descr="BnoHCTVnEsA.jpg"/>
          <p:cNvPicPr>
            <a:picLocks noChangeAspect="1"/>
          </p:cNvPicPr>
          <p:nvPr/>
        </p:nvPicPr>
        <p:blipFill>
          <a:blip r:embed="rId2" cstate="print"/>
          <a:stretch>
            <a:fillRect/>
          </a:stretch>
        </p:blipFill>
        <p:spPr>
          <a:xfrm>
            <a:off x="-1" y="3140968"/>
            <a:ext cx="4956043" cy="3717032"/>
          </a:xfrm>
          <a:prstGeom prst="rect">
            <a:avLst/>
          </a:prstGeom>
        </p:spPr>
      </p:pic>
      <p:pic>
        <p:nvPicPr>
          <p:cNvPr id="6" name="Рисунок 5" descr="C0yF5PwiAc8.jpg"/>
          <p:cNvPicPr>
            <a:picLocks noChangeAspect="1"/>
          </p:cNvPicPr>
          <p:nvPr/>
        </p:nvPicPr>
        <p:blipFill>
          <a:blip r:embed="rId3" cstate="print"/>
          <a:stretch>
            <a:fillRect/>
          </a:stretch>
        </p:blipFill>
        <p:spPr>
          <a:xfrm>
            <a:off x="0" y="836712"/>
            <a:ext cx="3135950" cy="218390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BnoHCTVnEsA.jpg"/>
          <p:cNvPicPr>
            <a:picLocks noChangeAspect="1"/>
          </p:cNvPicPr>
          <p:nvPr/>
        </p:nvPicPr>
        <p:blipFill>
          <a:blip r:embed="rId2" cstate="print"/>
          <a:stretch>
            <a:fillRect/>
          </a:stretch>
        </p:blipFill>
        <p:spPr>
          <a:xfrm>
            <a:off x="4187958" y="3140968"/>
            <a:ext cx="4956042" cy="3717032"/>
          </a:xfrm>
          <a:prstGeom prst="rect">
            <a:avLst/>
          </a:prstGeom>
        </p:spPr>
      </p:pic>
      <p:sp>
        <p:nvSpPr>
          <p:cNvPr id="2" name="Заголовок 1"/>
          <p:cNvSpPr>
            <a:spLocks noGrp="1"/>
          </p:cNvSpPr>
          <p:nvPr>
            <p:ph type="ctrTitle"/>
          </p:nvPr>
        </p:nvSpPr>
        <p:spPr>
          <a:xfrm>
            <a:off x="683568" y="908720"/>
            <a:ext cx="7772400" cy="1470025"/>
          </a:xfrm>
        </p:spPr>
        <p:txBody>
          <a:bodyPr>
            <a:normAutofit fontScale="90000"/>
          </a:bodyPr>
          <a:lstStyle/>
          <a:p>
            <a:r>
              <a:rPr lang="en-US" dirty="0"/>
              <a:t>We invite you to our school! We’re sure it will be unforgettable and amazing adventure for you!</a:t>
            </a:r>
            <a:endParaRPr lang="ru-RU" dirty="0"/>
          </a:p>
        </p:txBody>
      </p:sp>
      <p:pic>
        <p:nvPicPr>
          <p:cNvPr id="4" name="Рисунок 3" descr="slpCmbPk7zw.jpg"/>
          <p:cNvPicPr>
            <a:picLocks noChangeAspect="1"/>
          </p:cNvPicPr>
          <p:nvPr/>
        </p:nvPicPr>
        <p:blipFill>
          <a:blip r:embed="rId3" cstate="print"/>
          <a:stretch>
            <a:fillRect/>
          </a:stretch>
        </p:blipFill>
        <p:spPr>
          <a:xfrm>
            <a:off x="1" y="3140968"/>
            <a:ext cx="4956043" cy="3717032"/>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289</Words>
  <Application>Microsoft Office PowerPoint</Application>
  <PresentationFormat>Экран (4:3)</PresentationFormat>
  <Paragraphs>11</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Тема Office</vt:lpstr>
      <vt:lpstr>LIFE IN BCS</vt:lpstr>
      <vt:lpstr>Subjects</vt:lpstr>
      <vt:lpstr>School life</vt:lpstr>
      <vt:lpstr>Sports and extra-curricular activities</vt:lpstr>
      <vt:lpstr>We invite you to our school! We’re sure it will be unforgettable and amazing adventure for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IN BCS</dc:title>
  <dc:creator>Пользователь</dc:creator>
  <cp:lastModifiedBy>Microsoft</cp:lastModifiedBy>
  <cp:revision>8</cp:revision>
  <dcterms:created xsi:type="dcterms:W3CDTF">2021-01-19T17:08:25Z</dcterms:created>
  <dcterms:modified xsi:type="dcterms:W3CDTF">2021-02-17T07:08:57Z</dcterms:modified>
</cp:coreProperties>
</file>